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3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515"/>
    <a:srgbClr val="000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7" d="100"/>
          <a:sy n="77" d="100"/>
        </p:scale>
        <p:origin x="-117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EDA5-6E98-47DA-AE26-8DAE1C3D4425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8307-6597-462F-8230-0B09B530A7F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82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8307-6597-462F-8230-0B09B530A7F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BE3B-987F-4B53-BB66-34BD09DB2DAF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66E5-0763-4609-9377-8DD794B7414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2021-05-26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 rot="564053">
            <a:off x="481033" y="281278"/>
            <a:ext cx="395506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Sala36\AppData\Local\Microsoft\Windows\INetCache\IE\9FFYRY4X\arrow-129340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83193">
            <a:off x="3043836" y="4583443"/>
            <a:ext cx="1776335" cy="959339"/>
          </a:xfrm>
          <a:prstGeom prst="rect">
            <a:avLst/>
          </a:prstGeom>
          <a:noFill/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357718" cy="6215106"/>
          </a:xfrm>
        </p:spPr>
        <p:txBody>
          <a:bodyPr>
            <a:normAutofit/>
          </a:bodyPr>
          <a:lstStyle/>
          <a:p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ElementarzDwa" pitchFamily="2" charset="0"/>
              </a:rPr>
              <a:t> 	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ElementarzDwa" pitchFamily="2" charset="0"/>
              </a:rPr>
              <a:t>I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ElementarzDwa" pitchFamily="2" charset="0"/>
              </a:rPr>
              <a:t>am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ElementarzDwa" pitchFamily="2" charset="0"/>
              </a:rPr>
              <a:t> Julia </a:t>
            </a:r>
            <a:b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ElementarzDwa" pitchFamily="2" charset="0"/>
              </a:rPr>
            </a:b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ElementarzDwa" pitchFamily="2" charset="0"/>
              </a:rPr>
              <a:t>	and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ElementarzDwa" pitchFamily="2" charset="0"/>
              </a:rPr>
              <a:t>this</a:t>
            </a:r>
            <a:r>
              <a:rPr lang="pl-P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ElementarzDwa" pitchFamily="2" charset="0"/>
              </a:rPr>
              <a:t> </a:t>
            </a:r>
            <a:r>
              <a:rPr lang="pl-PL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ElementarzDwa" pitchFamily="2" charset="0"/>
              </a:rPr>
              <a:t>is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ElementarzDwa" pitchFamily="2" charset="0"/>
              </a:rPr>
              <a:t/>
            </a:r>
            <a:b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ElementarzDwa" pitchFamily="2" charset="0"/>
              </a:rPr>
            </a:br>
            <a:r>
              <a:rPr lang="pl-PL" b="1" dirty="0" smtClean="0">
                <a:solidFill>
                  <a:srgbClr val="FFC000"/>
                </a:solidFill>
                <a:latin typeface="ElementarzDwa" pitchFamily="2" charset="0"/>
              </a:rPr>
              <a:t/>
            </a:r>
            <a:br>
              <a:rPr lang="pl-PL" b="1" dirty="0" smtClean="0">
                <a:solidFill>
                  <a:srgbClr val="FFC000"/>
                </a:solidFill>
                <a:latin typeface="ElementarzDwa" pitchFamily="2" charset="0"/>
              </a:rPr>
            </a:br>
            <a:r>
              <a:rPr lang="pl-PL" sz="7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  <a:t> My </a:t>
            </a:r>
            <a:r>
              <a:rPr lang="pl-PL" sz="7200" b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  <a:t>ways</a:t>
            </a:r>
            <a:r>
              <a:rPr lang="pl-PL" sz="7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  <a:t>  to </a:t>
            </a:r>
            <a:r>
              <a:rPr lang="pl-PL" sz="7200" b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  <a:t>save</a:t>
            </a:r>
            <a:r>
              <a:rPr lang="pl-PL" sz="7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  <a:t> </a:t>
            </a:r>
            <a:br>
              <a:rPr lang="pl-PL" sz="7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</a:br>
            <a:r>
              <a:rPr lang="pl-PL" sz="7200" b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  <a:t>our</a:t>
            </a:r>
            <a:r>
              <a:rPr lang="pl-PL" sz="72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  <a:t> </a:t>
            </a:r>
            <a:r>
              <a:rPr lang="pl-PL" sz="7200" b="1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ElementarzDwa" pitchFamily="2" charset="0"/>
              </a:rPr>
              <a:t>earth</a:t>
            </a:r>
            <a:r>
              <a:rPr lang="pl-PL" sz="72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ElementarzDwa" pitchFamily="2" charset="0"/>
              </a:rPr>
              <a:t>.</a:t>
            </a:r>
            <a:endParaRPr lang="pl-PL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55556E-6 C 0.00782 -0.00346 0.01181 -0.01133 0.01962 -0.01411 C 0.02119 -0.0155 0.02258 -0.01712 0.02414 -0.01828 C 0.02709 -0.02059 0.03056 -0.02175 0.03334 -0.0243 C 0.03508 -0.02592 0.03612 -0.02869 0.03785 -0.03032 C 0.03924 -0.03147 0.04098 -0.03147 0.04237 -0.0324 C 0.04393 -0.03356 0.04549 -0.03494 0.04688 -0.03633 C 0.0481 -0.03749 0.04879 -0.03957 0.05001 -0.0405 C 0.05573 -0.0449 0.06337 -0.04652 0.06962 -0.04837 C 0.07379 -0.04953 0.07744 -0.05462 0.08178 -0.05462 C 0.08317 -0.05462 0.07987 -0.05161 0.07865 -0.05045 C 0.07726 -0.04907 0.07587 -0.04721 0.07414 -0.04652 C 0.06876 -0.04444 0.06303 -0.0442 0.05747 -0.04235 C 0.0507 -0.0361 0.04567 -0.0317 0.03785 -0.02823 C 0.03039 -0.01874 0.02987 -0.01967 0.01962 -0.01619 C 0.01754 -0.01411 0.0158 -0.0118 0.01355 -0.01018 C 0.00955 -0.00717 0.00139 -0.00207 0.00139 -0.00207 C -0.00642 0.00904 0.00348 -0.00485 -0.00468 0.00603 C -0.00572 0.00742 -0.00885 0.01112 -0.00763 0.01019 C 0.00157 0.00418 0.01112 -0.00647 0.01962 -0.01411 C 0.0224 -0.01666 0.02587 -0.01758 0.02865 -0.02013 C 0.0481 -0.03911 0.02657 -0.02407 0.04237 -0.03425 C 0.04462 -0.03749 0.04584 -0.04166 0.04844 -0.04444 C 0.054 -0.05022 0.06841 -0.05161 0.07414 -0.05254 C 0.06823 -0.04976 0.06129 -0.04976 0.05608 -0.04444 C 0.0507 -0.03888 0.04705 -0.03032 0.0408 -0.02615 C 0.0356 -0.02268 0.02952 -0.02314 0.02414 -0.02013 C 0.01511 -0.01504 0.0073 -0.00786 -0.00156 -0.00207 C -0.00677 0.00487 -0.01406 0.01297 -0.02135 0.00811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071545"/>
            <a:ext cx="4038600" cy="31432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atin typeface="ElementarzDwa" pitchFamily="2" charset="0"/>
              </a:rPr>
              <a:t>   </a:t>
            </a:r>
            <a:r>
              <a:rPr lang="en-US" sz="3600" b="1" dirty="0" smtClean="0">
                <a:latin typeface="ElementarzDwa" pitchFamily="2" charset="0"/>
              </a:rPr>
              <a:t>The less water you use, the less runoff and wastewater that eventually end up in the ocean.</a:t>
            </a:r>
            <a:endParaRPr lang="pl-PL" sz="3600" b="1" dirty="0">
              <a:latin typeface="ElementarzDwa" pitchFamily="2" charset="0"/>
            </a:endParaRPr>
          </a:p>
        </p:txBody>
      </p:sp>
      <p:pic>
        <p:nvPicPr>
          <p:cNvPr id="4098" name="Picture 2" descr="C:\Users\Sala36\AppData\Local\Temp\Rar$DIa0.018\received_48298526298940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314525">
            <a:off x="4133005" y="500042"/>
            <a:ext cx="448900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20571705">
            <a:off x="857224" y="4071942"/>
            <a:ext cx="224790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5" descr="C:\Users\Sala36\AppData\Local\Microsoft\Windows\INetCache\IE\9FFYRY4X\arrow-1293400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37568">
            <a:off x="2716317" y="4208483"/>
            <a:ext cx="2302460" cy="97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2.96296E-6 C 0.00416 -0.00046 0.01926 -0.00115 0.02586 -0.00416 C 0.04062 -0.01064 0.02378 -0.00509 0.03645 -0.01226 C 0.03836 -0.01342 0.04062 -0.01342 0.04253 -0.01412 C 0.04565 -0.01527 0.05156 -0.01828 0.05156 -0.01828 C 0.06371 -0.03449 0.04791 -0.01551 0.06215 -0.02639 C 0.06406 -0.02777 0.06492 -0.03078 0.06666 -0.0324 C 0.07187 -0.03726 0.07551 -0.03703 0.08176 -0.03842 C 0.08281 -0.04051 0.08367 -0.04259 0.08489 -0.04444 C 0.08628 -0.04652 0.0894 -0.04768 0.0894 -0.05046 C 0.0894 -0.05254 0.08645 -0.04884 0.08489 -0.04861 C 0.07933 -0.04768 0.07378 -0.04722 0.06822 -0.04652 C 0.05017 -0.04166 0.03888 -0.02939 0.01979 -0.02639 C 0.00538 -0.0199 -0.00817 -0.01041 -0.02275 -0.00416 C -0.01494 -0.00069 -0.01268 0.00139 -0.00157 -0.00416 C -0.00122 -0.00439 0.01354 -0.02407 0.01371 -0.0243 C 0.01718 -0.02893 0.02308 -0.02893 0.02725 -0.0324 C 0.03281 -0.0368 0.03801 -0.04259 0.04392 -0.04652 C 0.05156 -0.05162 0.06006 -0.05231 0.06822 -0.05463 C 0.07031 -0.05393 0.0743 -0.05532 0.0743 -0.05254 C 0.0743 -0.04953 0.07031 -0.04976 0.06822 -0.04861 C 0.06718 -0.04814 0.05729 -0.04351 0.05451 -0.04236 C 0.05295 -0.04166 0.04999 -0.04051 0.04999 -0.04051 C 0.04947 -0.03842 0.04947 -0.03588 0.04843 -0.03449 C 0.04739 -0.0331 0.04531 -0.03356 0.04392 -0.0324 C 0.03454 -0.02453 0.04826 -0.03125 0.03645 -0.02639 C 0.03246 -0.02291 0.02829 -0.01967 0.0243 -0.0162 C 0.01562 -0.00879 0.02673 -0.01574 0.01822 -0.0081 C 0.01284 -0.00324 0.00607 -0.00208 -7.22222E-6 -2.96296E-6 Z " pathEditMode="relative" ptsTypes="fffffffffffffffffffffffffffff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428605"/>
            <a:ext cx="4038600" cy="3071834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>
                <a:latin typeface="ElementarzDwa" pitchFamily="2" charset="0"/>
              </a:rPr>
              <a:t>Cut down on what you throw away. </a:t>
            </a:r>
            <a:endParaRPr lang="pl-PL" sz="4400" b="1" dirty="0" smtClean="0">
              <a:latin typeface="ElementarzDwa" pitchFamily="2" charset="0"/>
            </a:endParaRPr>
          </a:p>
          <a:p>
            <a:pPr>
              <a:buNone/>
            </a:pPr>
            <a:r>
              <a:rPr lang="en-US" sz="4400" b="1" dirty="0" smtClean="0">
                <a:latin typeface="ElementarzDwa" pitchFamily="2" charset="0"/>
              </a:rPr>
              <a:t>Store food waste in a compost bin.</a:t>
            </a:r>
            <a:endParaRPr lang="pl-PL" sz="4400" b="1" dirty="0">
              <a:latin typeface="ElementarzDwa" pitchFamily="2" charset="0"/>
            </a:endParaRPr>
          </a:p>
        </p:txBody>
      </p:sp>
      <p:pic>
        <p:nvPicPr>
          <p:cNvPr id="5122" name="Picture 2" descr="C:\Users\Sala36\AppData\Local\Temp\Rar$DIa0.517\received_82039773856424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94736">
            <a:off x="4214810" y="571480"/>
            <a:ext cx="4471990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 rot="274468">
            <a:off x="263755" y="4300268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err="1" smtClean="0">
                <a:solidFill>
                  <a:srgbClr val="0000FF"/>
                </a:solidFill>
                <a:latin typeface="ElementarzDwa" pitchFamily="2" charset="0"/>
              </a:rPr>
              <a:t>composter</a:t>
            </a:r>
            <a:endParaRPr lang="pl-PL" sz="4800" b="1" dirty="0">
              <a:solidFill>
                <a:srgbClr val="0000FF"/>
              </a:solidFill>
              <a:latin typeface="ElementarzDwa" pitchFamily="2" charset="0"/>
            </a:endParaRPr>
          </a:p>
        </p:txBody>
      </p:sp>
      <p:pic>
        <p:nvPicPr>
          <p:cNvPr id="8" name="Picture 5" descr="C:\Users\Sala36\AppData\Local\Microsoft\Windows\INetCache\IE\9FFYRY4X\arrow-129340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05705">
            <a:off x="2598704" y="4557082"/>
            <a:ext cx="1918678" cy="959339"/>
          </a:xfrm>
          <a:prstGeom prst="rect">
            <a:avLst/>
          </a:prstGeom>
          <a:noFill/>
        </p:spPr>
      </p:pic>
      <p:pic>
        <p:nvPicPr>
          <p:cNvPr id="5127" name="Picture 7" descr="C:\Users\Sala36\AppData\Local\Microsoft\Windows\INetCache\IE\KRKXQGS6\BucketWater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857736"/>
            <a:ext cx="192879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0.03438 0.00949 0.06997 -0.00046 0.10452 0.0081 C 0.10348 0.01019 0.10331 0.01366 0.10157 0.01412 C 0.08942 0.0169 0.07275 0.00926 0.0606 0.00625 C 0.04653 0.00694 0.0323 0.0081 0.01824 0.0081 C 0.00452 0.0081 -0.00919 0.00833 -0.02274 0.00625 C -0.02412 0.00602 -0.021 0.00255 -0.01961 0.00208 C -0.01371 0.00023 -0.00763 0.00069 -0.00156 3.7037E-7 C 0.02067 0.00255 0.04028 0.00787 0.06216 0.01019 C 0.06719 0.01458 0.07136 0.0162 0.07726 0.01829 C 0.08282 0.01759 0.08872 0.01875 0.09393 0.0162 C 0.09567 0.01528 0.09115 0.01319 0.08942 0.01227 C 0.08751 0.01111 0.08542 0.01042 0.08334 0.01019 C 0.0757 0.00903 0.06824 0.0088 0.0606 0.0081 C 0.04081 0.00208 0.02015 0.00347 5.55556E-6 3.7037E-7 Z " pathEditMode="relative" ptsTypes="fffffffffffffff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2963E-6 C -0.00242 -0.04005 0.00036 -0.10163 -0.01666 -0.14121 C -0.01857 -0.16644 -0.02013 -0.2007 -0.03471 -0.22015 C -0.03905 -0.23681 -0.03124 -0.21112 -0.04687 -0.23427 C -0.05919 -0.25255 -0.0644 -0.27778 -0.07725 -0.29491 C -0.07864 -0.30093 -0.08055 -0.30672 -0.08628 -0.30695 C -0.11353 -0.30834 -0.14079 -0.30834 -0.16805 -0.30903 C -0.18402 -0.30626 -0.19322 -0.29769 -0.20746 -0.29283 C -0.21805 -0.28357 -0.23124 -0.27246 -0.23923 -0.25857 C -0.25277 -0.23519 -0.23732 -0.25672 -0.25294 -0.23635 C -0.2578 -0.22292 -0.26458 -0.21135 -0.26961 -0.19792 C -0.27378 -0.18681 -0.27256 -0.17848 -0.27864 -0.1676 C -0.27985 -0.15464 -0.2828 -0.12917 -0.28628 -0.11714 C -0.28697 -0.11482 -0.28853 -0.1132 -0.28923 -0.11112 C -0.29062 -0.10718 -0.29235 -0.09885 -0.29235 -0.09885 C -0.29791 -0.10672 -0.29322 -0.11714 -0.29235 -0.12709 C -0.29166 -0.1345 -0.29166 -0.14191 -0.29079 -0.14931 C -0.28958 -0.16042 -0.27985 -0.18056 -0.27569 -0.19191 C -0.27326 -0.20695 -0.27065 -0.21829 -0.25902 -0.22223 C -0.24999 -0.23403 -0.25017 -0.22987 -0.24235 -0.2382 C -0.23333 -0.24769 -0.24704 -0.23566 -0.23471 -0.25047 C -0.23142 -0.25441 -0.22742 -0.25649 -0.22412 -0.26042 C -0.21128 -0.2757 -0.22812 -0.26274 -0.21353 -0.27269 C -0.20676 -0.28635 -0.2144 -0.27408 -0.19392 -0.28265 C -0.1868 -0.28566 -0.18072 -0.29491 -0.17412 -0.29885 C -0.15728 -0.30903 -0.13662 -0.30556 -0.12117 -0.31899 C -0.10798 -0.30741 -0.09791 -0.3139 -0.0802 -0.31505 C -0.07517 -0.31459 -0.05954 -0.31644 -0.05294 -0.30903 C -0.04669 -0.30186 -0.04461 -0.29237 -0.03628 -0.2889 C -0.02846 -0.27778 -0.04079 -0.29399 -0.02412 -0.28079 C -0.02169 -0.27894 -0.0203 -0.27501 -0.01805 -0.27269 C -0.01076 -0.26552 -0.00607 -0.26505 6.38889E-6 -0.25441 C 0.00522 -0.24538 0.01268 -0.23473 0.01667 -0.22408 C 0.02206 -0.20973 0.02379 -0.19306 0.03039 -0.17964 C 0.03369 -0.15927 0.03404 -0.14353 0.0349 -0.12107 C 0.03438 -0.09491 0.03421 -0.06853 0.03334 -0.04237 C 0.03299 -0.03195 0.03317 -0.03357 0.02883 -0.02825 C 0.0257 -0.01459 0.03195 -0.01181 0.03195 -6.2963E-6 C 0.03195 0.00416 0.03195 0.00809 0.03195 0.01226 " pathEditMode="relative" ptsTypes="ffffffffffffffffffffffffffffffffffffffA">
                                      <p:cBhvr>
                                        <p:cTn id="2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la36\AppData\Local\Temp\Rar$DIa0.017\received_20202375153198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507209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5243514" y="500042"/>
            <a:ext cx="3900486" cy="5768997"/>
          </a:xfrm>
        </p:spPr>
        <p:txBody>
          <a:bodyPr/>
          <a:lstStyle/>
          <a:p>
            <a:pPr>
              <a:buNone/>
            </a:pPr>
            <a:r>
              <a:rPr lang="pl-PL" sz="3600" b="1" dirty="0" smtClean="0">
                <a:latin typeface="ElementarzDwa" pitchFamily="2" charset="0"/>
              </a:rPr>
              <a:t>	</a:t>
            </a:r>
            <a:r>
              <a:rPr lang="en-US" sz="3600" b="1" dirty="0" smtClean="0">
                <a:latin typeface="ElementarzDwa" pitchFamily="2" charset="0"/>
              </a:rPr>
              <a:t>Volunteer for cleanups in your community. You can get involved in protecting your watershed, too.</a:t>
            </a:r>
            <a:endParaRPr lang="pl-PL" sz="3600" b="1" dirty="0" smtClean="0">
              <a:latin typeface="ElementarzDwa" pitchFamily="2" charset="0"/>
            </a:endParaRP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5862">
            <a:off x="59938" y="1107341"/>
            <a:ext cx="2568198" cy="102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7786" y="3786190"/>
            <a:ext cx="378621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Sala36\AppData\Local\Microsoft\Windows\INetCache\IE\9FFYRY4X\arrow-1293400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4517">
            <a:off x="6821144" y="5798711"/>
            <a:ext cx="1918678" cy="95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7.40741E-7 C -0.01875 -0.00741 -0.0382 -0.00972 -0.05747 -0.01412 C -0.06146 -0.0169 -0.06563 -0.01945 -0.06962 -0.02222 C -0.0717 -0.02361 -0.07136 -0.02778 -0.07257 -0.03033 C -0.07465 -0.03449 -0.07899 -0.03889 -0.08177 -0.04236 C -0.08733 -0.05741 -0.09931 -0.05972 -0.11059 -0.06273 C -0.12066 -0.07153 -0.13368 -0.07384 -0.14531 -0.07871 C -0.1533 -0.08681 -0.1625 -0.08912 -0.17118 -0.09491 C -0.18629 -0.10486 -0.1724 -0.09815 -0.18334 -0.10301 C -0.1849 -0.1044 -0.18611 -0.10625 -0.18785 -0.10718 C -0.19028 -0.10833 -0.19306 -0.10741 -0.19531 -0.10903 C -0.19722 -0.11042 -0.19809 -0.11366 -0.2 -0.11528 C -0.20538 -0.11991 -0.21337 -0.12246 -0.21962 -0.12523 C -0.22205 -0.12871 -0.22639 -0.1294 -0.22865 -0.13333 C -0.23976 -0.15255 -0.22188 -0.14074 -0.2408 -0.14954 C -0.24271 -0.15046 -0.23681 -0.14815 -0.23472 -0.14746 C -0.23316 -0.14676 -0.2316 -0.1463 -0.23021 -0.14537 C -0.21858 -0.1375 -0.22622 -0.14236 -0.21806 -0.13333 C -0.21268 -0.12732 -0.2059 -0.12593 -0.2 -0.1213 C -0.1757 -0.10208 -0.19427 -0.11088 -0.17413 -0.10301 C -0.16337 -0.09329 -0.16858 -0.09607 -0.15903 -0.09306 C -0.15417 -0.08866 -0.14879 -0.08542 -0.14393 -0.08079 C -0.14219 -0.07917 -0.14115 -0.07616 -0.13924 -0.07477 C -0.1375 -0.07338 -0.13524 -0.07361 -0.13334 -0.07269 C -0.12049 -0.0669 -0.10712 -0.06296 -0.09393 -0.05857 C -0.08993 -0.05509 -0.0842 -0.04908 -0.08021 -0.04653 C -0.06979 -0.03982 -0.05643 -0.03935 -0.04531 -0.03634 C -0.04045 -0.03218 -0.03577 -0.03079 -0.03021 -0.02824 C -0.02604 -0.0206 -0.02465 -0.01713 -0.01806 -0.01412 C -0.01441 -0.01065 0.00087 -0.00162 -0.01354 -0.00602 C -0.03872 -0.03009 -0.06441 -0.04491 -0.09393 -0.05648 C -0.10556 -0.06736 -0.11927 -0.0706 -0.13334 -0.07269 C -0.14393 -0.07755 -0.15417 -0.07778 -0.16511 -0.08079 C -0.17379 -0.0831 -0.18212 -0.08658 -0.1908 -0.08889 C -0.19427 -0.09167 -0.19757 -0.09514 -0.20139 -0.09699 C -0.21649 -0.10394 -0.2132 -0.09653 -0.22257 -0.10509 C -0.22709 -0.10926 -0.22483 -0.10926 -0.22865 -0.11528 C -0.2349 -0.125 -0.2408 -0.13426 -0.25 -0.1375 C -0.25243 -0.13958 -0.25747 -0.14352 -0.25747 -0.14352 C -0.25295 -0.13704 -0.24827 -0.13773 -0.24236 -0.13333 C -0.23229 -0.1257 -0.22587 -0.11829 -0.21511 -0.1132 C -0.20903 -0.10509 -0.20365 -0.10324 -0.19531 -0.10093 C -0.18021 -0.09121 -0.1632 -0.08195 -0.14688 -0.07685 C -0.14236 -0.07269 -0.13698 -0.06921 -0.13177 -0.06667 C -0.12726 -0.06435 -0.11806 -0.06065 -0.11806 -0.06065 C -0.11268 -0.05556 -0.10747 -0.05417 -0.10139 -0.05046 C -0.09931 -0.04931 -0.09722 -0.04815 -0.09531 -0.04653 C -0.09323 -0.04468 -0.09149 -0.0419 -0.08924 -0.04051 C -0.08143 -0.03588 -0.0717 -0.03496 -0.06354 -0.03033 C -0.05122 -0.02338 -0.04063 -0.01181 -0.02726 -0.0081 C -0.02518 -0.00671 -0.02309 -0.00602 -0.02118 -0.00417 C -0.01945 -0.00255 -0.01875 0.00254 -0.01667 0.00208 C -0.01441 0.00162 -0.01459 -0.00324 -0.01354 -0.00602 C 0.00764 -0.00371 -0.00243 -0.00417 0.01666 -0.00417 " pathEditMode="relative" ptsTypes="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a36\AppData\Local\Microsoft\Windows\INetCache\IE\KRKXQGS6\Drzewa_pomnikowe_park_Lipno_001[1]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48580"/>
            <a:ext cx="9209704" cy="6809420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571480"/>
            <a:ext cx="4067204" cy="140017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ementarzDwa" pitchFamily="2" charset="0"/>
              </a:rPr>
              <a:t>Plant a </a:t>
            </a:r>
            <a:r>
              <a:rPr lang="pl-PL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ementarzDwa" pitchFamily="2" charset="0"/>
              </a:rPr>
              <a:t>tree</a:t>
            </a:r>
            <a:r>
              <a:rPr lang="pl-PL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ementarzDwa" pitchFamily="2" charset="0"/>
              </a:rPr>
              <a:t> </a:t>
            </a:r>
            <a:r>
              <a:rPr lang="pl-PL" sz="6000" b="1" dirty="0" smtClean="0">
                <a:solidFill>
                  <a:schemeClr val="bg1"/>
                </a:solidFill>
                <a:latin typeface="ElementarzDwa" pitchFamily="2" charset="0"/>
              </a:rPr>
              <a:t>!</a:t>
            </a:r>
            <a:endParaRPr lang="pl-PL" sz="6000" dirty="0">
              <a:solidFill>
                <a:schemeClr val="bg1"/>
              </a:solidFill>
              <a:latin typeface="ElementarzDwa" pitchFamily="2" charset="0"/>
            </a:endParaRPr>
          </a:p>
        </p:txBody>
      </p:sp>
      <p:pic>
        <p:nvPicPr>
          <p:cNvPr id="2050" name="Picture 2" descr="C:\Users\Sala36\AppData\Local\Temp\Rar$DIa0.247\received_46981300076884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3857620" y="785794"/>
            <a:ext cx="4860389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Sala36\AppData\Local\Microsoft\Windows\INetCache\IE\ZXS216BZ\tree_PNG348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4004494" cy="4357694"/>
          </a:xfrm>
          <a:prstGeom prst="rect">
            <a:avLst/>
          </a:prstGeom>
          <a:noFill/>
        </p:spPr>
      </p:pic>
      <p:pic>
        <p:nvPicPr>
          <p:cNvPr id="8" name="Picture 5" descr="C:\Users\Sala36\AppData\Local\Microsoft\Windows\INetCache\IE\9FFYRY4X\arrow-1293400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68872">
            <a:off x="4381109" y="2982602"/>
            <a:ext cx="1918678" cy="95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8102 C -0.07709 0.08495 -0.07813 0.09028 -0.08108 0.09306 C -0.09028 0.10116 -0.0934 0.10023 -0.10226 0.10718 C -0.10608 0.11019 -0.1092 0.11435 -0.11285 0.11736 C -0.11979 0.12292 -0.12709 0.12732 -0.13403 0.13357 C -0.13941 0.14445 -0.14219 0.15417 -0.1507 0.16181 C -0.15469 0.16528 -0.16441 0.16783 -0.16441 0.16783 C -0.16632 0.16991 -0.16823 0.17222 -0.17031 0.17384 C -0.1717 0.175 -0.17361 0.17477 -0.175 0.17593 C -0.17778 0.17824 -0.17778 0.18611 -0.18108 0.18611 C -0.18264 0.18611 -0.18073 0.18148 -0.17952 0.18009 C -0.17656 0.17708 -0.1724 0.17755 -0.16893 0.17593 C -0.16146 0.16644 -0.17136 0.17778 -0.15972 0.16991 C -0.15643 0.16783 -0.1507 0.16181 -0.1507 0.16181 C -0.14879 0.1581 -0.14827 0.15324 -0.14618 0.14977 C -0.14497 0.14792 -0.14288 0.14722 -0.14167 0.1456 C -0.1309 0.13125 -0.14445 0.14259 -0.12795 0.12546 C -0.12674 0.12408 -0.12483 0.12454 -0.12344 0.12338 C -0.12031 0.12107 -0.11702 0.11852 -0.11441 0.11528 C -0.11285 0.1132 -0.11163 0.11088 -0.10972 0.10926 C -0.10747 0.10741 -0.10486 0.10648 -0.10226 0.10533 C -0.09827 0.1037 -0.09011 0.10116 -0.09011 0.10116 C -0.08854 0.09977 -0.08698 0.09861 -0.08559 0.09722 C -0.08438 0.09607 -0.08108 0.09306 -0.08247 0.09306 C -0.08438 0.09306 -0.08542 0.09607 -0.08698 0.09722 C -0.08889 0.09861 -0.09115 0.09977 -0.09306 0.10116 C -0.09566 0.10301 -0.09809 0.10509 -0.1007 0.10718 C -0.10643 0.11921 -0.1 0.1088 -0.10972 0.11528 C -0.11511 0.11875 -0.11233 0.12384 -0.12031 0.12755 C -0.13403 0.1456 -0.12656 0.13542 -0.14306 0.15787 C -0.14427 0.15972 -0.14462 0.16273 -0.14618 0.16389 C -0.15521 0.1706 -0.16736 0.17639 -0.17795 0.18009 C -0.179 0.18148 -0.17986 0.1831 -0.18108 0.18403 C -0.18247 0.18519 -0.18438 0.18472 -0.18559 0.18611 C -0.18959 0.19051 -0.19184 0.20046 -0.19462 0.20625 C -0.19861 0.19074 -0.18681 0.18472 -0.17795 0.18009 C -0.17101 0.17014 -0.16302 0.16806 -0.15365 0.16181 C -0.14775 0.15787 -0.14288 0.15162 -0.13698 0.14769 C -0.13021 0.14306 -0.12222 0.14375 -0.1158 0.1375 C -0.10243 0.12477 -0.12084 0.13773 -0.10521 0.12755 C -0.09757 0.11158 -0.10729 0.12894 -0.09775 0.11945 C -0.09479 0.11667 -0.09011 0.10926 -0.09011 0.10926 C -0.08663 0.09583 -0.08698 0.10139 -0.08698 0.09306 " pathEditMode="relative" ptsTypes="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 descr="C:\Users\Sala36\AppData\Local\Temp\Rar$DIa0.262\received_430589847616043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347373">
            <a:off x="714348" y="714356"/>
            <a:ext cx="407196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  <a:r>
              <a:rPr lang="pl-PL" dirty="0" smtClean="0"/>
              <a:t>	</a:t>
            </a:r>
            <a:r>
              <a:rPr lang="en-US" sz="3600" b="1" dirty="0" smtClean="0">
                <a:latin typeface="ElementarzDwa" pitchFamily="2" charset="0"/>
              </a:rPr>
              <a:t>Buy less plastic and bring a reusable shopping bag.</a:t>
            </a:r>
            <a:endParaRPr lang="pl-PL" sz="3600" b="1" dirty="0" smtClean="0">
              <a:latin typeface="ElementarzDwa" pitchFamily="2" charset="0"/>
            </a:endParaRPr>
          </a:p>
          <a:p>
            <a:endParaRPr lang="pl-PL" dirty="0"/>
          </a:p>
        </p:txBody>
      </p:sp>
      <p:pic>
        <p:nvPicPr>
          <p:cNvPr id="21" name="Picture 13" descr="Ekologiczne zakupy ikona wektor zielo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6190"/>
            <a:ext cx="2786058" cy="2786058"/>
          </a:xfrm>
          <a:prstGeom prst="rect">
            <a:avLst/>
          </a:prstGeom>
          <a:noFill/>
        </p:spPr>
      </p:pic>
      <p:pic>
        <p:nvPicPr>
          <p:cNvPr id="22" name="Picture 5" descr="C:\Users\Sala36\AppData\Local\Microsoft\Windows\INetCache\IE\9FFYRY4X\arrow-129340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9002">
            <a:off x="4534557" y="4723799"/>
            <a:ext cx="1918678" cy="959339"/>
          </a:xfrm>
          <a:prstGeom prst="rect">
            <a:avLst/>
          </a:prstGeom>
          <a:noFill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29066"/>
            <a:ext cx="240221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03704E-6 C -0.00381 -0.00371 -0.0085 -0.00603 -0.01214 -0.01019 C -0.01353 -0.01181 -0.01388 -0.01459 -0.01527 -0.01621 C -0.01648 -0.01783 -0.01839 -0.01853 -0.01978 -0.02015 C -0.0276 -0.02871 -0.0328 -0.04283 -0.04253 -0.04839 C -0.04773 -0.0514 -0.05364 -0.05394 -0.05919 -0.05649 C -0.06214 -0.05788 -0.06822 -0.06065 -0.06822 -0.06065 C -0.06336 -0.04746 -0.05659 -0.03774 -0.04704 -0.03033 C -0.04148 -0.02015 -0.03454 -0.01598 -0.02586 -0.01204 C -0.02013 -0.00093 -0.00815 0.00439 0.0014 0.0081 C 0.00244 0.00856 0.0106 0.01203 0.0106 0.01411 C 0.0106 0.0162 0.00747 0.01296 0.00591 0.01203 C -0.0052 0.00578 0.00539 0.00995 -0.00607 0.00601 C -0.01492 -0.00278 -0.02256 -0.01181 -0.03037 -0.02223 C -0.03506 -0.02848 -0.03489 -0.03357 -0.04096 -0.03843 C -0.04582 -0.04237 -0.05503 -0.04607 -0.06076 -0.04839 C -0.06666 -0.05672 -0.06319 -0.05649 -0.07135 -0.06459 C -0.07447 -0.07177 -0.07638 -0.07547 -0.07881 -0.08288 C -0.07951 -0.08473 -0.08194 -0.0889 -0.08037 -0.0889 C -0.07829 -0.0889 -0.07742 -0.08473 -0.07586 -0.08288 C -0.07447 -0.08126 -0.07273 -0.08033 -0.07135 -0.07871 C -0.06874 -0.0757 -0.06631 -0.072 -0.06371 -0.06876 C -0.0618 -0.06621 -0.0585 -0.06644 -0.05607 -0.06459 C -0.04496 -0.05649 -0.03107 -0.0382 -0.01978 -0.03427 C -0.01527 -0.0257 -0.01319 -0.02709 -0.00607 -0.02431 C -0.00016 -0.01228 -0.00659 -0.02269 0.0014 -0.01621 C 0.004 -0.01413 0.00591 -0.00903 0.00747 -0.00603 C -0.00694 0.00069 -0.0236 -0.02593 -0.03645 -0.03033 C -0.04305 -0.03913 -0.04756 -0.04491 -0.05607 -0.05047 C -0.06197 -0.05834 -0.07412 -0.05903 -0.08194 -0.06065 C -0.0776 -0.06621 -0.07985 -0.06552 -0.07273 -0.06274 C -0.06961 -0.06158 -0.06371 -0.05857 -0.06371 -0.05857 C -0.05815 -0.05302 -0.05485 -0.04839 -0.0486 -0.04445 C -0.04582 -0.04075 -0.04218 -0.03797 -0.0394 -0.03427 C -0.03246 -0.02501 -0.04096 -0.03033 -0.03194 -0.02616 C -0.02395 -0.01042 -0.01214 0.00393 0.0014 0.01018 C 0.0106 0.01435 0.02865 0.0243 0.02865 0.0243 " pathEditMode="relative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>
                <a:latin typeface="ElementarzDwa" pitchFamily="2" charset="0"/>
              </a:rPr>
              <a:t>	</a:t>
            </a:r>
            <a:r>
              <a:rPr lang="en-US" sz="3600" b="1" dirty="0" smtClean="0">
                <a:latin typeface="ElementarzDwa" pitchFamily="2" charset="0"/>
              </a:rPr>
              <a:t> </a:t>
            </a:r>
            <a:r>
              <a:rPr lang="en-US" sz="3600" b="1" dirty="0" smtClean="0">
                <a:solidFill>
                  <a:schemeClr val="bg1"/>
                </a:solidFill>
                <a:latin typeface="ElementarzDwa" pitchFamily="2" charset="0"/>
              </a:rPr>
              <a:t>Energy efficient light bulbs reduce greenhouse gas emissions. Also flip the light switch off when you leave the room!</a:t>
            </a:r>
            <a:endParaRPr lang="pl-PL" sz="3600" b="1" dirty="0">
              <a:solidFill>
                <a:schemeClr val="bg1"/>
              </a:solidFill>
              <a:latin typeface="ElementarzDwa" pitchFamily="2" charset="0"/>
            </a:endParaRPr>
          </a:p>
        </p:txBody>
      </p:sp>
      <p:pic>
        <p:nvPicPr>
          <p:cNvPr id="3074" name="Picture 2" descr="C:\Users\Sala36\AppData\Local\Temp\Rar$DIa0.913\received_48094223655609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714356"/>
            <a:ext cx="4038600" cy="6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Sala36\AppData\Local\Microsoft\Windows\INetCache\IE\69HCLB61\thought-306208_960_7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286512" y="500042"/>
            <a:ext cx="3012874" cy="3000372"/>
          </a:xfrm>
          <a:prstGeom prst="rect">
            <a:avLst/>
          </a:prstGeom>
          <a:noFill/>
        </p:spPr>
      </p:pic>
      <p:pic>
        <p:nvPicPr>
          <p:cNvPr id="6" name="Picture 5" descr="C:\Users\Sala36\AppData\Local\Microsoft\Windows\INetCache\IE\9FFYRY4X\arrow-129340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357422" y="571480"/>
            <a:ext cx="2847372" cy="959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Podmiejskich lasów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4643438" y="1"/>
            <a:ext cx="4500562" cy="450057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5074" y="3275010"/>
            <a:ext cx="3114668" cy="3582990"/>
          </a:xfrm>
        </p:spPr>
        <p:txBody>
          <a:bodyPr/>
          <a:lstStyle/>
          <a:p>
            <a:r>
              <a:rPr lang="pl-PL" b="1" dirty="0" err="1" smtClean="0">
                <a:latin typeface="ElementarzDwa" pitchFamily="2" charset="0"/>
              </a:rPr>
              <a:t>Bike</a:t>
            </a:r>
            <a:r>
              <a:rPr lang="pl-PL" b="1" dirty="0" smtClean="0">
                <a:latin typeface="ElementarzDwa" pitchFamily="2" charset="0"/>
              </a:rPr>
              <a:t> </a:t>
            </a:r>
            <a:r>
              <a:rPr lang="pl-PL" b="1" dirty="0" err="1" smtClean="0">
                <a:latin typeface="ElementarzDwa" pitchFamily="2" charset="0"/>
              </a:rPr>
              <a:t>more</a:t>
            </a:r>
            <a:r>
              <a:rPr lang="pl-PL" b="1" dirty="0" smtClean="0">
                <a:latin typeface="ElementarzDwa" pitchFamily="2" charset="0"/>
              </a:rPr>
              <a:t>, </a:t>
            </a:r>
            <a:r>
              <a:rPr lang="pl-PL" b="1" dirty="0" err="1" smtClean="0">
                <a:latin typeface="ElementarzDwa" pitchFamily="2" charset="0"/>
              </a:rPr>
              <a:t>drive</a:t>
            </a:r>
            <a:r>
              <a:rPr lang="pl-PL" b="1" dirty="0" smtClean="0">
                <a:latin typeface="ElementarzDwa" pitchFamily="2" charset="0"/>
              </a:rPr>
              <a:t> less!</a:t>
            </a:r>
            <a:endParaRPr lang="pl-PL" b="1" dirty="0">
              <a:latin typeface="ElementarzDwa" pitchFamily="2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3457581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Rower s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097645"/>
            <a:ext cx="6643734" cy="376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pl-PL" dirty="0" err="1" smtClean="0">
                <a:latin typeface="ElementarzDwa" pitchFamily="2" charset="0"/>
              </a:rPr>
              <a:t>Thank</a:t>
            </a:r>
            <a:r>
              <a:rPr lang="pl-PL" dirty="0" smtClean="0">
                <a:latin typeface="ElementarzDwa" pitchFamily="2" charset="0"/>
              </a:rPr>
              <a:t> </a:t>
            </a:r>
            <a:r>
              <a:rPr lang="pl-PL" dirty="0" err="1" smtClean="0">
                <a:latin typeface="ElementarzDwa" pitchFamily="2" charset="0"/>
              </a:rPr>
              <a:t>you</a:t>
            </a:r>
            <a:r>
              <a:rPr lang="pl-PL" dirty="0" smtClean="0">
                <a:latin typeface="ElementarzDwa" pitchFamily="2" charset="0"/>
              </a:rPr>
              <a:t/>
            </a:r>
            <a:br>
              <a:rPr lang="pl-PL" dirty="0" smtClean="0">
                <a:latin typeface="ElementarzDwa" pitchFamily="2" charset="0"/>
              </a:rPr>
            </a:br>
            <a:r>
              <a:rPr lang="pl-PL" dirty="0" smtClean="0">
                <a:latin typeface="ElementarzDwa" pitchFamily="2" charset="0"/>
              </a:rPr>
              <a:t>Julia </a:t>
            </a:r>
            <a:r>
              <a:rPr lang="pl-PL" dirty="0" err="1" smtClean="0">
                <a:latin typeface="ElementarzDwa" pitchFamily="2" charset="0"/>
              </a:rPr>
              <a:t>Korbuszewska</a:t>
            </a:r>
            <a:r>
              <a:rPr lang="pl-PL" dirty="0" smtClean="0">
                <a:latin typeface="ElementarzDwa" pitchFamily="2" charset="0"/>
              </a:rPr>
              <a:t> </a:t>
            </a:r>
            <a:r>
              <a:rPr lang="pl-PL" dirty="0" smtClean="0">
                <a:latin typeface="ElementarzDwa" pitchFamily="2" charset="0"/>
                <a:sym typeface="Wingdings" pitchFamily="2" charset="2"/>
              </a:rPr>
              <a:t></a:t>
            </a:r>
            <a:endParaRPr lang="pl-PL" dirty="0">
              <a:latin typeface="ElementarzDw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51</Words>
  <Application>Microsoft Office PowerPoint</Application>
  <PresentationFormat>Pokaz na ekranie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Projekt niestandardowy</vt:lpstr>
      <vt:lpstr>Motyw pakietu Office</vt:lpstr>
      <vt:lpstr>  I am Julia   and this is   My ways  to save  our earth.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Bike more, drive less!</vt:lpstr>
      <vt:lpstr>Thank you Julia Korbuszewska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Sala36</dc:creator>
  <cp:lastModifiedBy>Nauczyciel</cp:lastModifiedBy>
  <cp:revision>4</cp:revision>
  <dcterms:created xsi:type="dcterms:W3CDTF">2021-04-24T11:44:40Z</dcterms:created>
  <dcterms:modified xsi:type="dcterms:W3CDTF">2021-05-26T11:57:43Z</dcterms:modified>
</cp:coreProperties>
</file>