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3" r:id="rId6"/>
    <p:sldId id="262" r:id="rId7"/>
    <p:sldId id="261" r:id="rId8"/>
    <p:sldId id="268" r:id="rId9"/>
    <p:sldId id="264" r:id="rId10"/>
    <p:sldId id="270" r:id="rId11"/>
    <p:sldId id="269" r:id="rId12"/>
    <p:sldId id="274" r:id="rId13"/>
    <p:sldId id="275" r:id="rId14"/>
    <p:sldId id="276" r:id="rId15"/>
    <p:sldId id="266" r:id="rId16"/>
    <p:sldId id="272" r:id="rId17"/>
    <p:sldId id="273" r:id="rId18"/>
    <p:sldId id="278" r:id="rId19"/>
    <p:sldId id="279" r:id="rId20"/>
    <p:sldId id="280" r:id="rId21"/>
    <p:sldId id="281" r:id="rId22"/>
    <p:sldId id="277" r:id="rId23"/>
    <p:sldId id="282" r:id="rId24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89D9DEE-3A5F-4B64-8A94-C1F97F91C8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42D6EAD-FFE4-4E1E-96D0-82AA2271CD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9BE89-22A8-4B73-A414-0E792E696E0A}" type="datetimeFigureOut">
              <a:rPr lang="pl-PL" smtClean="0"/>
              <a:t>31.03.2025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B0F2A83-677B-450A-BE53-6B4D21635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3E2712-1C93-49C4-8C9F-0C555640BA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8165D-EBA8-445D-B6A6-3D95685166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452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2E0B8-8A1E-4EC9-B7DE-FD83A24A16A4}" type="datetimeFigureOut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A2612-8148-4EEB-A878-DD70CFA0A9B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263349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A2612-8148-4EEB-A878-DD70CFA0A9B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73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5CAC51B6-4AE2-43F5-9E52-B8F512B4E275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8" name="Łącznik prosty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98ADE8-FA3E-4812-99D5-D2EB327B41B8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37CCC-12D0-46E3-AAD8-ACB43F537DA0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5C352A-6CCC-4F68-A872-FB52CAD95A23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1C750-D81F-4AEC-B758-559C970865E3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7" name="Łącznik prosty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CE61D-602D-4B62-A0DB-A7F263417DB0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1543B0-1BBE-461C-BDC4-017F76155799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0BC06-541D-4A79-9FA3-1C4EB86629B9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87DBE9-6166-44E4-BC57-B961AD183330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767F1-FDA4-4135-A592-5713035BB9A2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3B87F5-48FD-48EB-A5F4-DF84F634300B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
              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3AE2805-11F5-478D-979C-FC1077A20A50}" type="datetime1">
              <a:rPr lang="pl-PL" noProof="0" smtClean="0"/>
              <a:t>31.03.2025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
              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Łącznik prosty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 rtlCol="0">
            <a:normAutofit/>
          </a:bodyPr>
          <a:lstStyle/>
          <a:p>
            <a:pPr rtl="0"/>
            <a:r>
              <a:rPr lang="pl-PL" sz="5500" cap="none" dirty="0" smtClean="0"/>
              <a:t>Oto nasza szkoła!</a:t>
            </a:r>
            <a:endParaRPr lang="pl-PL" sz="5500" cap="none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613" y="5532120"/>
            <a:ext cx="10634870" cy="553690"/>
          </a:xfrm>
        </p:spPr>
        <p:txBody>
          <a:bodyPr rtlCol="0">
            <a:noAutofit/>
          </a:bodyPr>
          <a:lstStyle/>
          <a:p>
            <a:r>
              <a:rPr lang="pl-PL" sz="3200" dirty="0" smtClean="0"/>
              <a:t>Technikum - gastronomia, logistyka, </a:t>
            </a:r>
            <a:br>
              <a:rPr lang="pl-PL" sz="3200" dirty="0" smtClean="0"/>
            </a:br>
            <a:r>
              <a:rPr lang="pl-PL" sz="3200" dirty="0" smtClean="0"/>
              <a:t>Liceum </a:t>
            </a:r>
            <a:r>
              <a:rPr lang="pl-PL" sz="3200" dirty="0"/>
              <a:t>O</a:t>
            </a:r>
            <a:r>
              <a:rPr lang="pl-PL" sz="3200" dirty="0" smtClean="0"/>
              <a:t>gólnokształcące </a:t>
            </a:r>
            <a:r>
              <a:rPr lang="pl-PL" sz="3200" dirty="0"/>
              <a:t>oraz Szkoła </a:t>
            </a:r>
            <a:r>
              <a:rPr lang="pl-PL" sz="3200" dirty="0" smtClean="0"/>
              <a:t>Branżowa</a:t>
            </a:r>
            <a:endParaRPr lang="pl-PL" sz="32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65" y="531222"/>
            <a:ext cx="8141320" cy="4115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63475" y="618422"/>
            <a:ext cx="6620774" cy="587746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rgbClr val="002060"/>
                </a:solidFill>
              </a:rPr>
              <a:t>Przedmioty rozszerzone:</a:t>
            </a:r>
            <a:br>
              <a:rPr lang="pl-PL" sz="3200" dirty="0" smtClean="0">
                <a:solidFill>
                  <a:srgbClr val="002060"/>
                </a:solidFill>
              </a:rPr>
            </a:br>
            <a:r>
              <a:rPr lang="pl-PL" sz="3200" dirty="0" smtClean="0">
                <a:solidFill>
                  <a:srgbClr val="002060"/>
                </a:solidFill>
              </a:rPr>
              <a:t>-Angielski</a:t>
            </a:r>
            <a:br>
              <a:rPr lang="pl-PL" sz="3200" dirty="0" smtClean="0">
                <a:solidFill>
                  <a:srgbClr val="002060"/>
                </a:solidFill>
              </a:rPr>
            </a:br>
            <a:r>
              <a:rPr lang="pl-PL" sz="3200" dirty="0" smtClean="0">
                <a:solidFill>
                  <a:srgbClr val="002060"/>
                </a:solidFill>
              </a:rPr>
              <a:t/>
            </a:r>
            <a:br>
              <a:rPr lang="pl-PL" sz="3200" dirty="0" smtClean="0">
                <a:solidFill>
                  <a:srgbClr val="002060"/>
                </a:solidFill>
              </a:rPr>
            </a:br>
            <a:r>
              <a:rPr lang="pl-PL" sz="3200" dirty="0" smtClean="0">
                <a:solidFill>
                  <a:srgbClr val="002060"/>
                </a:solidFill>
              </a:rPr>
              <a:t>Praktyki:</a:t>
            </a:r>
            <a:br>
              <a:rPr lang="pl-PL" sz="3200" dirty="0" smtClean="0">
                <a:solidFill>
                  <a:srgbClr val="002060"/>
                </a:solidFill>
              </a:rPr>
            </a:br>
            <a:r>
              <a:rPr lang="pl-PL" sz="3200" dirty="0" smtClean="0">
                <a:solidFill>
                  <a:srgbClr val="002060"/>
                </a:solidFill>
              </a:rPr>
              <a:t>- m.in. W Mrówce. W 3 klasie, miesięczne </a:t>
            </a:r>
            <a:br>
              <a:rPr lang="pl-PL" sz="3200" dirty="0" smtClean="0">
                <a:solidFill>
                  <a:srgbClr val="002060"/>
                </a:solidFill>
              </a:rPr>
            </a:br>
            <a:r>
              <a:rPr lang="pl-PL" sz="3200" dirty="0" smtClean="0">
                <a:solidFill>
                  <a:srgbClr val="002060"/>
                </a:solidFill>
              </a:rPr>
              <a:t/>
            </a:r>
            <a:br>
              <a:rPr lang="pl-PL" sz="3200" dirty="0" smtClean="0">
                <a:solidFill>
                  <a:srgbClr val="002060"/>
                </a:solidFill>
              </a:rPr>
            </a:br>
            <a:r>
              <a:rPr lang="pl-PL" sz="3200" dirty="0" smtClean="0">
                <a:solidFill>
                  <a:srgbClr val="002060"/>
                </a:solidFill>
              </a:rPr>
              <a:t>Zajęcia:</a:t>
            </a:r>
            <a:br>
              <a:rPr lang="pl-PL" sz="3200" dirty="0" smtClean="0">
                <a:solidFill>
                  <a:srgbClr val="002060"/>
                </a:solidFill>
              </a:rPr>
            </a:br>
            <a:r>
              <a:rPr lang="pl-PL" sz="3200" dirty="0" smtClean="0">
                <a:solidFill>
                  <a:srgbClr val="002060"/>
                </a:solidFill>
              </a:rPr>
              <a:t>-Przedmioty zawodowe: Organizacja prac magazynowych, Podstawy logistyki, Pracownia obsługi magazynu, Pracownia obsługi kontrahentów, Zabezpieczenie majątku, Przechowywanie zapasów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076" name="Picture 4" descr="https://pzspserock.pl/images/thumb300_messenger_creation_373c14ce-99a2-485b-bb80-15de5cb188d8_17028614616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" y="359434"/>
            <a:ext cx="3626929" cy="2720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zspserock.pl/images/thumb300_5_169645386379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75" y="2545459"/>
            <a:ext cx="3265100" cy="2470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zspserock.pl/images/thumb300_11_168020764191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3" y="4416725"/>
            <a:ext cx="3297447" cy="2198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Co po technikum logistycznym?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7776" y="1931159"/>
            <a:ext cx="4754880" cy="777240"/>
          </a:xfrm>
        </p:spPr>
        <p:txBody>
          <a:bodyPr/>
          <a:lstStyle/>
          <a:p>
            <a:pPr algn="ctr"/>
            <a:r>
              <a:rPr lang="pl-PL" dirty="0" smtClean="0"/>
              <a:t>Jaki zawód?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7391" y="2719322"/>
            <a:ext cx="5126173" cy="338328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specjalista do spraw </a:t>
            </a:r>
            <a:r>
              <a:rPr lang="pl-PL" dirty="0"/>
              <a:t>sprzedaży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prognozowania popytu</a:t>
            </a:r>
            <a:r>
              <a:rPr lang="pl-PL" dirty="0" smtClean="0"/>
              <a:t>,</a:t>
            </a:r>
          </a:p>
          <a:p>
            <a:r>
              <a:rPr lang="pl-PL" dirty="0" smtClean="0"/>
              <a:t> fachowca </a:t>
            </a:r>
            <a:r>
              <a:rPr lang="pl-PL" dirty="0"/>
              <a:t>do spraw planowania zakupów, handlu </a:t>
            </a:r>
            <a:r>
              <a:rPr lang="pl-PL" dirty="0" smtClean="0"/>
              <a:t>elektronicznego, obsługi </a:t>
            </a:r>
            <a:r>
              <a:rPr lang="pl-PL" dirty="0"/>
              <a:t>klientów czy zarządzania centrum dystrybucyjnym</a:t>
            </a:r>
            <a:r>
              <a:rPr lang="pl-PL" dirty="0" smtClean="0"/>
              <a:t>,</a:t>
            </a:r>
          </a:p>
          <a:p>
            <a:r>
              <a:rPr lang="pl-PL" dirty="0" smtClean="0"/>
              <a:t>specjaliści </a:t>
            </a:r>
            <a:r>
              <a:rPr lang="pl-PL" dirty="0"/>
              <a:t>gospodarki magazynowej, </a:t>
            </a:r>
            <a:endParaRPr lang="pl-PL" dirty="0" smtClean="0"/>
          </a:p>
          <a:p>
            <a:r>
              <a:rPr lang="pl-PL" dirty="0" smtClean="0"/>
              <a:t>spedytorzy,</a:t>
            </a:r>
          </a:p>
          <a:p>
            <a:r>
              <a:rPr lang="pl-PL" dirty="0" smtClean="0"/>
              <a:t> </a:t>
            </a:r>
            <a:r>
              <a:rPr lang="pl-PL" dirty="0"/>
              <a:t>administratorzy </a:t>
            </a:r>
            <a:r>
              <a:rPr lang="pl-PL" dirty="0" smtClean="0"/>
              <a:t>taboru,</a:t>
            </a:r>
          </a:p>
          <a:p>
            <a:r>
              <a:rPr lang="pl-PL" dirty="0" smtClean="0"/>
              <a:t> </a:t>
            </a:r>
            <a:r>
              <a:rPr lang="pl-PL" dirty="0"/>
              <a:t>organizatorzy transportu.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69172" y="1930592"/>
            <a:ext cx="4754880" cy="777240"/>
          </a:xfrm>
        </p:spPr>
        <p:txBody>
          <a:bodyPr/>
          <a:lstStyle/>
          <a:p>
            <a:pPr algn="ctr"/>
            <a:r>
              <a:rPr lang="pl-PL" dirty="0" smtClean="0"/>
              <a:t>Jakie studia?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69172" y="2719322"/>
            <a:ext cx="5109069" cy="338328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Google Sans"/>
              </a:rPr>
              <a:t>menedżer </a:t>
            </a:r>
            <a:r>
              <a:rPr lang="pl-PL" dirty="0">
                <a:latin typeface="Google Sans"/>
              </a:rPr>
              <a:t>logistyki.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Google Sans"/>
              </a:rPr>
              <a:t>projektowanie </a:t>
            </a:r>
            <a:r>
              <a:rPr lang="pl-PL" dirty="0">
                <a:latin typeface="Google Sans"/>
              </a:rPr>
              <a:t>procesów logistycznych.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Google Sans"/>
              </a:rPr>
              <a:t>menedżer </a:t>
            </a:r>
            <a:r>
              <a:rPr lang="pl-PL" dirty="0">
                <a:latin typeface="Google Sans"/>
              </a:rPr>
              <a:t>sprzedaży.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Google Sans"/>
              </a:rPr>
              <a:t>zarządzanie </a:t>
            </a:r>
            <a:r>
              <a:rPr lang="pl-PL" dirty="0">
                <a:latin typeface="Google Sans"/>
              </a:rPr>
              <a:t>przedsiębiorstwem transportowo-spedycyjnym.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Google Sans"/>
              </a:rPr>
              <a:t>logistyka </a:t>
            </a:r>
            <a:r>
              <a:rPr lang="pl-PL" dirty="0">
                <a:latin typeface="Google Sans"/>
              </a:rPr>
              <a:t>przedsiębiorstw.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latin typeface="Google Sans"/>
              </a:rPr>
              <a:t>finanse </a:t>
            </a:r>
            <a:r>
              <a:rPr lang="pl-PL" dirty="0">
                <a:latin typeface="Google Sans"/>
              </a:rPr>
              <a:t>i rachunkowość przedsiębiorstw logistycznych.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7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SZKOŁA BRANŻOWA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 I STOPNIA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486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120" y="705222"/>
            <a:ext cx="9875520" cy="649857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/>
              <a:t>Ogólne informacje: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56735" y="1632823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Jakie zawody: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43000" y="2406906"/>
            <a:ext cx="4754880" cy="3383280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 smtClean="0"/>
              <a:t>Sprzedawca,</a:t>
            </a:r>
            <a:endParaRPr lang="pl-PL" sz="2400" dirty="0"/>
          </a:p>
          <a:p>
            <a:r>
              <a:rPr lang="pl-PL" sz="2400" dirty="0"/>
              <a:t> </a:t>
            </a:r>
            <a:r>
              <a:rPr lang="pl-PL" sz="2400" dirty="0" smtClean="0"/>
              <a:t>Kucharz,</a:t>
            </a:r>
            <a:endParaRPr lang="pl-PL" sz="2400" dirty="0"/>
          </a:p>
          <a:p>
            <a:r>
              <a:rPr lang="pl-PL" sz="2400" dirty="0"/>
              <a:t> </a:t>
            </a:r>
            <a:r>
              <a:rPr lang="pl-PL" sz="2400" dirty="0" smtClean="0"/>
              <a:t>Lakiernik,</a:t>
            </a:r>
            <a:endParaRPr lang="pl-PL" sz="2400" dirty="0"/>
          </a:p>
          <a:p>
            <a:r>
              <a:rPr lang="pl-PL" sz="2400" dirty="0" smtClean="0"/>
              <a:t>Mechanik,</a:t>
            </a:r>
            <a:endParaRPr lang="pl-PL" sz="2400" dirty="0"/>
          </a:p>
          <a:p>
            <a:r>
              <a:rPr lang="pl-PL" sz="2400" dirty="0"/>
              <a:t> </a:t>
            </a:r>
            <a:r>
              <a:rPr lang="pl-PL" sz="2400" dirty="0" smtClean="0"/>
              <a:t>Fryzjer,</a:t>
            </a:r>
            <a:endParaRPr lang="pl-PL" sz="2400" dirty="0"/>
          </a:p>
          <a:p>
            <a:r>
              <a:rPr lang="pl-PL" sz="2400" dirty="0"/>
              <a:t> </a:t>
            </a:r>
            <a:r>
              <a:rPr lang="pl-PL" sz="2400" dirty="0" smtClean="0"/>
              <a:t>Elektryk,</a:t>
            </a:r>
            <a:endParaRPr lang="pl-PL" sz="2400" dirty="0"/>
          </a:p>
          <a:p>
            <a:r>
              <a:rPr lang="pl-PL" sz="2400" dirty="0" smtClean="0"/>
              <a:t>Elektromechanik,</a:t>
            </a:r>
          </a:p>
          <a:p>
            <a:r>
              <a:rPr lang="pl-PL" sz="2400" dirty="0"/>
              <a:t>i</a:t>
            </a:r>
            <a:r>
              <a:rPr lang="pl-PL" sz="2400" dirty="0" smtClean="0"/>
              <a:t> inne.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63640" y="1713559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Praktyki: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63639" y="2639820"/>
            <a:ext cx="5597681" cy="338328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 1 klasie 2 razy w tygodniu (klasa </a:t>
            </a:r>
            <a:br>
              <a:rPr lang="pl-PL" sz="2400" dirty="0" smtClean="0"/>
            </a:br>
            <a:r>
              <a:rPr lang="pl-PL" sz="2400" dirty="0" smtClean="0"/>
              <a:t>ma wyznaczone dni).</a:t>
            </a:r>
          </a:p>
          <a:p>
            <a:r>
              <a:rPr lang="pl-PL" sz="2400" dirty="0" smtClean="0"/>
              <a:t>W 2 klasie 3 razy w tygodniu.</a:t>
            </a:r>
          </a:p>
          <a:p>
            <a:r>
              <a:rPr lang="pl-PL" sz="2400" dirty="0" smtClean="0"/>
              <a:t>W 3 klasie 3 razy w tygodniu + egzaminy zawodowe.</a:t>
            </a:r>
          </a:p>
          <a:p>
            <a:r>
              <a:rPr lang="pl-PL" sz="2400" dirty="0" smtClean="0"/>
              <a:t>W każdym roku uczniowie uczestniczą w miesięcznych kursach.</a:t>
            </a:r>
            <a:endParaRPr lang="pl-PL" sz="2400" dirty="0"/>
          </a:p>
        </p:txBody>
      </p:sp>
      <p:pic>
        <p:nvPicPr>
          <p:cNvPr id="6150" name="Picture 6" descr="Aktualnoś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" y="294460"/>
            <a:ext cx="2121238" cy="21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 dodatkowo!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sz="2800" dirty="0" smtClean="0"/>
              <a:t>WYCIECZKI, PROGRAM ERASMUS +, KONKURSY, OLIMPIADY, SPOTKANIA Z CIEKAWYMI LUDŹMI, ZAWODY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071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631" y="672859"/>
            <a:ext cx="10071341" cy="279496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-Nasza szkoła często wyjeżdża na zawody sportowe pod okiem nauczycieli wychowania fizycznego. Najczęściej są to zawody </a:t>
            </a:r>
            <a:br>
              <a:rPr lang="pl-PL" sz="2800" dirty="0" smtClean="0"/>
            </a:br>
            <a:r>
              <a:rPr lang="pl-PL" sz="2800" dirty="0" smtClean="0"/>
              <a:t>z siatkówki, koszykówki, piłki nożnej, ping ponga, oraz piłki ręcznej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-Zawsze przed zawodami są organizowane treningi przygotowujące do zawodów</a:t>
            </a:r>
            <a:endParaRPr lang="pl-PL" sz="2800" dirty="0"/>
          </a:p>
        </p:txBody>
      </p:sp>
      <p:pic>
        <p:nvPicPr>
          <p:cNvPr id="7170" name="Picture 2" descr="https://pzspserock.pl/images/thumb300_resized_20231012_095005_1019_16972769319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1" y="3685322"/>
            <a:ext cx="3277739" cy="2458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zspserock.pl/images/thumb300_2_169677495271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49" y="3685321"/>
            <a:ext cx="3277739" cy="2458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twarcie nowego boi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50" y="3846482"/>
            <a:ext cx="3549861" cy="2135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880" y="230695"/>
            <a:ext cx="11744864" cy="1356360"/>
          </a:xfrm>
        </p:spPr>
        <p:txBody>
          <a:bodyPr>
            <a:normAutofit/>
          </a:bodyPr>
          <a:lstStyle/>
          <a:p>
            <a:pPr algn="ctr"/>
            <a:r>
              <a:rPr lang="pl-PL" sz="3800" b="1" dirty="0" smtClean="0"/>
              <a:t>Część wycieczek mamy finansowanych! </a:t>
            </a:r>
            <a:endParaRPr lang="pl-PL" sz="38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982" y="1681720"/>
            <a:ext cx="3514232" cy="2202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https://pzspserock.pl/images/thumb300_15_16961883484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41" y="1621723"/>
            <a:ext cx="3708603" cy="2262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zspserock.pl/images/thumb300_338013523_940480260312615_1411742673134734431_n_168016177141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13" y="4073302"/>
            <a:ext cx="3502972" cy="246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pzspserock.pl/images/thumb300_22d_170098745878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7" y="3978637"/>
            <a:ext cx="3301892" cy="2476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1346" y="0"/>
            <a:ext cx="12317692" cy="1356360"/>
          </a:xfrm>
        </p:spPr>
        <p:txBody>
          <a:bodyPr>
            <a:normAutofit/>
          </a:bodyPr>
          <a:lstStyle/>
          <a:p>
            <a:r>
              <a:rPr lang="pl-PL" sz="4200" b="1" dirty="0" smtClean="0"/>
              <a:t>Program Erasmus +  (wymiana </a:t>
            </a:r>
            <a:r>
              <a:rPr lang="pl-PL" sz="4200" b="1" dirty="0" smtClean="0"/>
              <a:t>polsko-łotewska</a:t>
            </a:r>
            <a:r>
              <a:rPr lang="pl-PL" sz="4200" b="1" dirty="0" smtClean="0"/>
              <a:t>) :</a:t>
            </a:r>
            <a:endParaRPr lang="pl-PL" sz="4200" b="1" dirty="0"/>
          </a:p>
        </p:txBody>
      </p:sp>
      <p:pic>
        <p:nvPicPr>
          <p:cNvPr id="9222" name="Picture 6" descr="Brak dostępnego opisu zdjęc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4" y="1250884"/>
            <a:ext cx="3443416" cy="2582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rak dostępnego opisu zdjęci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1" y="1250884"/>
            <a:ext cx="2510139" cy="5161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Otwórz zdję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72" y="1250884"/>
            <a:ext cx="4347829" cy="2116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Otwórz zdjęc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60" y="4256331"/>
            <a:ext cx="4428751" cy="215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Brak dostępnego opisu zdjęcia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01" y="3625134"/>
            <a:ext cx="2787160" cy="2787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731" y="178279"/>
            <a:ext cx="11667227" cy="1356360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Nasi uczniowie biorą udział w różnych olimpiadach </a:t>
            </a:r>
            <a:br>
              <a:rPr lang="pl-PL" sz="3600" b="1" dirty="0" smtClean="0"/>
            </a:br>
            <a:r>
              <a:rPr lang="pl-PL" sz="3600" b="1" dirty="0" smtClean="0"/>
              <a:t>i konkursach: </a:t>
            </a:r>
            <a:endParaRPr lang="pl-PL" sz="3600" b="1" dirty="0"/>
          </a:p>
        </p:txBody>
      </p:sp>
      <p:pic>
        <p:nvPicPr>
          <p:cNvPr id="10242" name="Picture 2" descr="https://pzspserock.pl/images/thumb300_messenger_creation_3166cd25-b298-4ddf-b2fe-441ae8838cf5_17028619843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08" y="1348846"/>
            <a:ext cx="3303919" cy="2477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zspserock.pl/images/thumb300_img_20230113_121439_16746454128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8" y="4354359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pzspserock.pl/images/thumb300_4_167016869722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622" y="1097817"/>
            <a:ext cx="3175749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8659992" y="3696789"/>
            <a:ext cx="402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Olimpiada Wiedzy o Żywieniu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534602" y="3881455"/>
            <a:ext cx="409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Ogólnopolska olimpiada logistyczna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03868" y="4900553"/>
            <a:ext cx="182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Olimpiada wiedzy ekonomicznej</a:t>
            </a:r>
            <a:endParaRPr lang="pl-PL" b="1" dirty="0"/>
          </a:p>
        </p:txBody>
      </p:sp>
      <p:pic>
        <p:nvPicPr>
          <p:cNvPr id="10250" name="Picture 10" descr="https://pzspserock.pl/images/thumb300_3_167138492567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75" y="3773257"/>
            <a:ext cx="2857500" cy="2266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454595" y="6172473"/>
            <a:ext cx="362579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Konkurs na kartkę świąteczną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751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H="1" flipV="1">
            <a:off x="224287" y="-120770"/>
            <a:ext cx="885693" cy="100314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492" y="3800622"/>
            <a:ext cx="11286179" cy="1849680"/>
          </a:xfrm>
        </p:spPr>
        <p:txBody>
          <a:bodyPr>
            <a:normAutofit fontScale="85000" lnSpcReduction="10000"/>
          </a:bodyPr>
          <a:lstStyle/>
          <a:p>
            <a:r>
              <a:rPr lang="pl-PL" sz="4500" dirty="0"/>
              <a:t>Rekrutacja do szkoły </a:t>
            </a:r>
            <a:r>
              <a:rPr lang="pl-PL" sz="4500" dirty="0" smtClean="0"/>
              <a:t/>
            </a:r>
            <a:br>
              <a:rPr lang="pl-PL" sz="4500" dirty="0" smtClean="0"/>
            </a:br>
            <a:r>
              <a:rPr lang="pl-PL" sz="4500" dirty="0" smtClean="0"/>
              <a:t>rozpoczyna </a:t>
            </a:r>
            <a:r>
              <a:rPr lang="pl-PL" sz="4500" dirty="0"/>
              <a:t>się </a:t>
            </a:r>
            <a:r>
              <a:rPr lang="pl-PL" sz="4500" b="1" dirty="0" smtClean="0"/>
              <a:t>16 </a:t>
            </a:r>
            <a:r>
              <a:rPr lang="pl-PL" sz="4500" b="1" dirty="0"/>
              <a:t>maja </a:t>
            </a:r>
            <a:r>
              <a:rPr lang="pl-PL" sz="4500" b="1" dirty="0" smtClean="0"/>
              <a:t>2025 </a:t>
            </a:r>
            <a:r>
              <a:rPr lang="pl-PL" sz="4500" b="1" dirty="0"/>
              <a:t>r.</a:t>
            </a:r>
            <a:r>
              <a:rPr lang="pl-PL" sz="4500" dirty="0"/>
              <a:t> </a:t>
            </a:r>
            <a:r>
              <a:rPr lang="pl-PL" sz="4500" dirty="0" smtClean="0"/>
              <a:t/>
            </a:r>
            <a:br>
              <a:rPr lang="pl-PL" sz="4500" dirty="0" smtClean="0"/>
            </a:br>
            <a:r>
              <a:rPr lang="pl-PL" sz="4500" smtClean="0"/>
              <a:t>i </a:t>
            </a:r>
            <a:r>
              <a:rPr lang="pl-PL" sz="4500" dirty="0"/>
              <a:t>odbywa się poprzez elektroniczny system rekrutacji</a:t>
            </a:r>
            <a:r>
              <a:rPr lang="pl-PL" sz="4500" dirty="0" smtClean="0"/>
              <a:t>.</a:t>
            </a:r>
            <a:endParaRPr lang="pl-PL" sz="4500" dirty="0"/>
          </a:p>
        </p:txBody>
      </p:sp>
      <p:pic>
        <p:nvPicPr>
          <p:cNvPr id="5125" name="Picture 5" descr="https://pzspserock.pl/images/thumb600_rekrutacja_1594284040510_16221010830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13" y="1269937"/>
            <a:ext cx="5715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0120" y="559581"/>
            <a:ext cx="9875520" cy="1356360"/>
          </a:xfrm>
        </p:spPr>
        <p:txBody>
          <a:bodyPr/>
          <a:lstStyle/>
          <a:p>
            <a:pPr algn="ctr"/>
            <a:r>
              <a:rPr lang="pl-PL" b="1" dirty="0" smtClean="0"/>
              <a:t>O szkole: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44261" y="1626839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Godziny lekcyjne:</a:t>
            </a:r>
            <a:endParaRPr lang="pl-PL" sz="25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9370" y="2132726"/>
            <a:ext cx="4754880" cy="3383280"/>
          </a:xfrm>
        </p:spPr>
        <p:txBody>
          <a:bodyPr/>
          <a:lstStyle/>
          <a:p>
            <a:pPr algn="ctr"/>
            <a:r>
              <a:rPr lang="pl-PL" sz="2600" dirty="0" smtClean="0"/>
              <a:t>Od 8:00 do 16:10</a:t>
            </a:r>
          </a:p>
          <a:p>
            <a:pPr algn="ctr"/>
            <a:r>
              <a:rPr lang="pl-PL" sz="2600" dirty="0" smtClean="0"/>
              <a:t>Przerwy po 10 minut, od 11:25 do 11:45 długa przerwa 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064801" y="1612891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pl-PL" sz="2500" dirty="0" smtClean="0"/>
              <a:t>Budynek szkoły</a:t>
            </a:r>
            <a:endParaRPr lang="pl-PL" sz="25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04250" y="2132726"/>
            <a:ext cx="6675983" cy="3383280"/>
          </a:xfrm>
        </p:spPr>
        <p:txBody>
          <a:bodyPr>
            <a:noAutofit/>
          </a:bodyPr>
          <a:lstStyle/>
          <a:p>
            <a:pPr algn="ctr"/>
            <a:r>
              <a:rPr lang="pl-PL" sz="2500" dirty="0" smtClean="0"/>
              <a:t>Wielka sala gimnastyczna z szerokim wyborem sprzętu sportowego (hula hop, piłki, gumy </a:t>
            </a:r>
            <a:br>
              <a:rPr lang="pl-PL" sz="2500" dirty="0" smtClean="0"/>
            </a:br>
            <a:r>
              <a:rPr lang="pl-PL" sz="2500" dirty="0" smtClean="0"/>
              <a:t>do ćwiczeń, skakanki, maty itp.), połączona </a:t>
            </a:r>
            <a:br>
              <a:rPr lang="pl-PL" sz="2500" dirty="0" smtClean="0"/>
            </a:br>
            <a:r>
              <a:rPr lang="pl-PL" sz="2500" dirty="0" smtClean="0"/>
              <a:t>z siłownią </a:t>
            </a:r>
          </a:p>
          <a:p>
            <a:pPr algn="ctr"/>
            <a:r>
              <a:rPr lang="pl-PL" sz="2500" dirty="0" smtClean="0"/>
              <a:t>Nowoczesna pracownia gastronomiczna </a:t>
            </a:r>
          </a:p>
          <a:p>
            <a:pPr algn="ctr"/>
            <a:r>
              <a:rPr lang="pl-PL" sz="2500" dirty="0" smtClean="0"/>
              <a:t>Boisko za szkołą</a:t>
            </a:r>
          </a:p>
          <a:p>
            <a:pPr algn="ctr"/>
            <a:r>
              <a:rPr lang="pl-PL" sz="2500" dirty="0" smtClean="0"/>
              <a:t>Biblioteka szkolna z dużym wyborem książek (nie tylko lektur szkolnych) </a:t>
            </a:r>
          </a:p>
          <a:p>
            <a:pPr algn="ctr"/>
            <a:r>
              <a:rPr lang="pl-PL" sz="2500" dirty="0" smtClean="0"/>
              <a:t>Szatnia z szafkami</a:t>
            </a:r>
            <a:endParaRPr lang="pl-PL" sz="2500" dirty="0"/>
          </a:p>
        </p:txBody>
      </p:sp>
      <p:pic>
        <p:nvPicPr>
          <p:cNvPr id="2050" name="Picture 2" descr="https://pzspserock.pl/images/da1f7bbc753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0" y="3575344"/>
            <a:ext cx="4533181" cy="2943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6681" y="882376"/>
            <a:ext cx="10889363" cy="2926080"/>
          </a:xfrm>
        </p:spPr>
        <p:txBody>
          <a:bodyPr/>
          <a:lstStyle/>
          <a:p>
            <a:r>
              <a:rPr lang="pl-PL" dirty="0" smtClean="0"/>
              <a:t>Dziękujemy za uwagę!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 flipV="1">
            <a:off x="1604513" y="5257799"/>
            <a:ext cx="105017" cy="357997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25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Liceum Ogólnokształcące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HUMANISTYCZNE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0699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 flipV="1">
            <a:off x="11018519" y="250166"/>
            <a:ext cx="1429397" cy="359434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/>
              <a:t> </a:t>
            </a:r>
            <a:endParaRPr lang="pl-PL" sz="5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00975" y="338182"/>
            <a:ext cx="5124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  <a:t>Przedmioty rozszerzone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- Historia</a:t>
            </a:r>
          </a:p>
          <a:p>
            <a:pPr algn="ctr"/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- Angielski</a:t>
            </a:r>
          </a:p>
          <a:p>
            <a:pPr algn="ctr"/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- Polski </a:t>
            </a:r>
            <a:endParaRPr lang="pl-P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30" name="Picture 6" descr="https://pzspserock.pl/images/20231222_122009_17046636689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69" y="378904"/>
            <a:ext cx="3625681" cy="2719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zspserock.pl/images/12_169618831830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91" y="2384203"/>
            <a:ext cx="3907764" cy="2453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zspserock.pl/images/thumb300_409869118_923251435828378_6164969039332114972_n_170286012872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68" y="4123427"/>
            <a:ext cx="3625681" cy="2401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pzspserock.pl/images/thumb300_3_170039474435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47" y="3316855"/>
            <a:ext cx="3332147" cy="2776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8533" y="4662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/>
              <a:t>Co po liceum humanistycznym?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8533" y="1132317"/>
            <a:ext cx="4754880" cy="777240"/>
          </a:xfrm>
        </p:spPr>
        <p:txBody>
          <a:bodyPr/>
          <a:lstStyle/>
          <a:p>
            <a:pPr algn="ctr"/>
            <a:r>
              <a:rPr lang="pl-PL" dirty="0" smtClean="0"/>
              <a:t>Jaki zawód?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4427" y="1638887"/>
            <a:ext cx="5887528" cy="5029332"/>
          </a:xfrm>
        </p:spPr>
        <p:txBody>
          <a:bodyPr>
            <a:noAutofit/>
          </a:bodyPr>
          <a:lstStyle/>
          <a:p>
            <a:r>
              <a:rPr lang="pl-PL" sz="2400" dirty="0" smtClean="0"/>
              <a:t>dziennikarz,</a:t>
            </a:r>
          </a:p>
          <a:p>
            <a:r>
              <a:rPr lang="pl-PL" sz="2400" dirty="0" smtClean="0"/>
              <a:t>prawnik,</a:t>
            </a:r>
          </a:p>
          <a:p>
            <a:r>
              <a:rPr lang="pl-PL" sz="2400" dirty="0" smtClean="0"/>
              <a:t>psycholog,</a:t>
            </a:r>
          </a:p>
          <a:p>
            <a:r>
              <a:rPr lang="pl-PL" sz="2400" dirty="0" smtClean="0"/>
              <a:t> nauczyciel,</a:t>
            </a:r>
          </a:p>
          <a:p>
            <a:r>
              <a:rPr lang="pl-PL" sz="2400" dirty="0" smtClean="0"/>
              <a:t>menedżer projektu,</a:t>
            </a:r>
          </a:p>
          <a:p>
            <a:r>
              <a:rPr lang="pl-PL" sz="2400" dirty="0" smtClean="0"/>
              <a:t> pracownik biurowy,</a:t>
            </a:r>
          </a:p>
          <a:p>
            <a:r>
              <a:rPr lang="pl-PL" sz="2400" dirty="0" smtClean="0"/>
              <a:t> tłumacz,</a:t>
            </a:r>
          </a:p>
          <a:p>
            <a:r>
              <a:rPr lang="pl-PL" sz="2400" dirty="0" smtClean="0"/>
              <a:t> reżyser,</a:t>
            </a:r>
          </a:p>
          <a:p>
            <a:r>
              <a:rPr lang="pl-PL" sz="2400" dirty="0" smtClean="0"/>
              <a:t>kompozytor, muzyk, aktor, malarz, tłumacz 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8444" y="1132317"/>
            <a:ext cx="4754880" cy="777240"/>
          </a:xfrm>
        </p:spPr>
        <p:txBody>
          <a:bodyPr/>
          <a:lstStyle/>
          <a:p>
            <a:pPr algn="ctr"/>
            <a:r>
              <a:rPr lang="pl-PL" dirty="0" smtClean="0"/>
              <a:t>Jakie studia?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818884" y="1791606"/>
            <a:ext cx="4754880" cy="3383280"/>
          </a:xfrm>
        </p:spPr>
        <p:txBody>
          <a:bodyPr>
            <a:noAutofit/>
          </a:bodyPr>
          <a:lstStyle/>
          <a:p>
            <a:r>
              <a:rPr lang="pl-PL" dirty="0"/>
              <a:t>Historia, </a:t>
            </a:r>
            <a:endParaRPr lang="pl-PL" dirty="0" smtClean="0"/>
          </a:p>
          <a:p>
            <a:r>
              <a:rPr lang="pl-PL" dirty="0" smtClean="0"/>
              <a:t>Prawo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Filologia,</a:t>
            </a:r>
          </a:p>
          <a:p>
            <a:r>
              <a:rPr lang="pl-PL" dirty="0" smtClean="0"/>
              <a:t>Psychologia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Pedagogika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Socjologia,</a:t>
            </a:r>
          </a:p>
          <a:p>
            <a:r>
              <a:rPr lang="pl-PL" dirty="0" smtClean="0"/>
              <a:t> </a:t>
            </a:r>
            <a:r>
              <a:rPr lang="pl-PL" dirty="0"/>
              <a:t>Politologia</a:t>
            </a:r>
            <a:r>
              <a:rPr lang="pl-PL" dirty="0" smtClean="0"/>
              <a:t>,</a:t>
            </a:r>
          </a:p>
          <a:p>
            <a:r>
              <a:rPr lang="pl-PL" dirty="0" smtClean="0"/>
              <a:t> </a:t>
            </a:r>
            <a:r>
              <a:rPr lang="pl-PL" dirty="0"/>
              <a:t>Dziennikarstwo i komunikacja społeczna, </a:t>
            </a:r>
          </a:p>
          <a:p>
            <a:r>
              <a:rPr lang="pl-PL" dirty="0" smtClean="0"/>
              <a:t> </a:t>
            </a:r>
            <a:r>
              <a:rPr lang="pl-PL" dirty="0"/>
              <a:t>Antropologia </a:t>
            </a:r>
            <a:r>
              <a:rPr lang="pl-PL" dirty="0" smtClean="0"/>
              <a:t>kulturowa.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26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09980" y="1020400"/>
            <a:ext cx="9966960" cy="2926080"/>
          </a:xfrm>
        </p:spPr>
        <p:txBody>
          <a:bodyPr/>
          <a:lstStyle/>
          <a:p>
            <a:r>
              <a:rPr lang="pl-PL" dirty="0" smtClean="0"/>
              <a:t>Technikum Gastronomiczne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09530" y="5201728"/>
            <a:ext cx="67512" cy="56071"/>
          </a:xfrm>
        </p:spPr>
        <p:txBody>
          <a:bodyPr>
            <a:normAutofit fontScale="25000" lnSpcReduction="20000"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12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8793" y="352378"/>
            <a:ext cx="6456872" cy="636629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Praktyki:</a:t>
            </a:r>
            <a:b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- m.in. w hotelu </a:t>
            </a:r>
            <a:r>
              <a:rPr lang="pl-PL" sz="3200" dirty="0" err="1" smtClean="0">
                <a:solidFill>
                  <a:schemeClr val="accent5">
                    <a:lumMod val="50000"/>
                  </a:schemeClr>
                </a:solidFill>
              </a:rPr>
              <a:t>Narvil</a:t>
            </a: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 (szkoła organizuje): </a:t>
            </a:r>
            <a:b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3 klasa, przez miesiąc </a:t>
            </a:r>
            <a:b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Zajęcia:</a:t>
            </a:r>
            <a:b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- Przedmioty zawodowe: Wyposażenie </a:t>
            </a:r>
            <a:b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i zasady bezpieczeństwa w gastronomii, Technologia gastronomiczna </a:t>
            </a:r>
            <a:b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z towaroznawstwem </a:t>
            </a:r>
            <a:b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200" dirty="0" smtClean="0">
                <a:solidFill>
                  <a:schemeClr val="accent5">
                    <a:lumMod val="50000"/>
                  </a:schemeClr>
                </a:solidFill>
              </a:rPr>
              <a:t>- 1 wybrany dzień na pracowni gastronomicznej w szkole</a:t>
            </a:r>
            <a:r>
              <a:rPr lang="pl-PL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4000" dirty="0">
                <a:solidFill>
                  <a:schemeClr val="accent5">
                    <a:lumMod val="50000"/>
                  </a:schemeClr>
                </a:solidFill>
              </a:rPr>
            </a:br>
            <a:endParaRPr lang="pl-PL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https://pzspserock.pl/images/thumb300_1_17114195982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536" y="352378"/>
            <a:ext cx="3133845" cy="206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zspserock.pl/images/00184438a0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88" y="1644086"/>
            <a:ext cx="3125938" cy="2344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zspserock.pl/images/thumb300_0ec989a53dac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14" y="3273033"/>
            <a:ext cx="3388088" cy="1908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zspserock.pl/images/thumb300_3689650446e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65" y="4466150"/>
            <a:ext cx="3065461" cy="2043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7726" y="778570"/>
            <a:ext cx="9875520" cy="451449"/>
          </a:xfrm>
        </p:spPr>
        <p:txBody>
          <a:bodyPr>
            <a:noAutofit/>
          </a:bodyPr>
          <a:lstStyle/>
          <a:p>
            <a:pPr algn="ctr"/>
            <a:r>
              <a:rPr lang="pl-PL" sz="4200" b="1" dirty="0" smtClean="0"/>
              <a:t>Co po technikum gastronomicznym?</a:t>
            </a:r>
            <a:endParaRPr lang="pl-PL" sz="42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0306" y="1444613"/>
            <a:ext cx="4754880" cy="560534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Jaki zawód?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3" y="2215740"/>
            <a:ext cx="5102523" cy="3383280"/>
          </a:xfrm>
        </p:spPr>
        <p:txBody>
          <a:bodyPr>
            <a:noAutofit/>
          </a:bodyPr>
          <a:lstStyle/>
          <a:p>
            <a:r>
              <a:rPr lang="pl-PL" sz="2300" dirty="0"/>
              <a:t>kelner,</a:t>
            </a:r>
          </a:p>
          <a:p>
            <a:r>
              <a:rPr lang="pl-PL" sz="2300" dirty="0"/>
              <a:t>szef obsługi kelnerskiej,</a:t>
            </a:r>
          </a:p>
          <a:p>
            <a:r>
              <a:rPr lang="pl-PL" sz="2300" dirty="0"/>
              <a:t>barman,</a:t>
            </a:r>
          </a:p>
          <a:p>
            <a:r>
              <a:rPr lang="pl-PL" sz="2300" dirty="0"/>
              <a:t>organizator usług cateringowych,</a:t>
            </a:r>
          </a:p>
          <a:p>
            <a:r>
              <a:rPr lang="pl-PL" sz="2300" dirty="0"/>
              <a:t>koordynator ślubny,</a:t>
            </a:r>
          </a:p>
          <a:p>
            <a:r>
              <a:rPr lang="pl-PL" sz="2300" dirty="0" smtClean="0"/>
              <a:t>menedżer </a:t>
            </a:r>
            <a:r>
              <a:rPr lang="pl-PL" sz="2300" dirty="0"/>
              <a:t>zakładu </a:t>
            </a:r>
            <a:r>
              <a:rPr lang="pl-PL" sz="2300" b="1" dirty="0"/>
              <a:t>gastronomicznego</a:t>
            </a:r>
            <a:r>
              <a:rPr lang="pl-PL" sz="2300" dirty="0"/>
              <a:t>,</a:t>
            </a:r>
          </a:p>
          <a:p>
            <a:r>
              <a:rPr lang="pl-PL" sz="2300" dirty="0"/>
              <a:t>organizator imprez okolicznościowych.</a:t>
            </a:r>
          </a:p>
          <a:p>
            <a:endParaRPr lang="pl-PL" sz="23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925486" y="1447864"/>
            <a:ext cx="4754880" cy="61104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Jakie studia?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63640" y="2165231"/>
            <a:ext cx="5451032" cy="3383280"/>
          </a:xfrm>
        </p:spPr>
        <p:txBody>
          <a:bodyPr>
            <a:noAutofit/>
          </a:bodyPr>
          <a:lstStyle/>
          <a:p>
            <a:r>
              <a:rPr lang="pl-PL" sz="2300" dirty="0"/>
              <a:t>dietetyka,</a:t>
            </a:r>
          </a:p>
          <a:p>
            <a:r>
              <a:rPr lang="pl-PL" sz="2300" dirty="0"/>
              <a:t>technologia żywności,</a:t>
            </a:r>
          </a:p>
          <a:p>
            <a:r>
              <a:rPr lang="pl-PL" sz="2300" dirty="0"/>
              <a:t>towaroznawstwo,</a:t>
            </a:r>
          </a:p>
          <a:p>
            <a:r>
              <a:rPr lang="pl-PL" sz="2300" dirty="0"/>
              <a:t>żywienie człowieka i nauki konsumenckie,</a:t>
            </a:r>
          </a:p>
          <a:p>
            <a:r>
              <a:rPr lang="pl-PL" sz="2300" dirty="0"/>
              <a:t>nowoczesna organizacja i zarządzanie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w </a:t>
            </a:r>
            <a:r>
              <a:rPr lang="pl-PL" sz="2300" dirty="0"/>
              <a:t>gastronomii,</a:t>
            </a:r>
          </a:p>
          <a:p>
            <a:r>
              <a:rPr lang="pl-PL" sz="2300" dirty="0"/>
              <a:t>hotelarstwo i turystyka,</a:t>
            </a:r>
          </a:p>
          <a:p>
            <a:r>
              <a:rPr lang="pl-PL" sz="2300" dirty="0"/>
              <a:t>organizacja i zarządzanie w </a:t>
            </a:r>
            <a:r>
              <a:rPr lang="pl-PL" sz="2300" dirty="0" smtClean="0"/>
              <a:t>gastronomii.</a:t>
            </a:r>
            <a:endParaRPr lang="pl-PL" sz="2300" dirty="0"/>
          </a:p>
          <a:p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39731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Technikum logistyczne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60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dsta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65EBD3-98B5-4FD2-8FAF-5D4022A9F7F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 podróżniczy</Template>
  <TotalTime>0</TotalTime>
  <Words>626</Words>
  <Application>Microsoft Office PowerPoint</Application>
  <PresentationFormat>Panoramiczny</PresentationFormat>
  <Paragraphs>110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Google Sans</vt:lpstr>
      <vt:lpstr>Podstawy</vt:lpstr>
      <vt:lpstr>Oto nasza szkoła!</vt:lpstr>
      <vt:lpstr>O szkole:</vt:lpstr>
      <vt:lpstr>Liceum Ogólnokształcące </vt:lpstr>
      <vt:lpstr> </vt:lpstr>
      <vt:lpstr>Co po liceum humanistycznym?</vt:lpstr>
      <vt:lpstr>Technikum Gastronomiczne</vt:lpstr>
      <vt:lpstr> Praktyki: - m.in. w hotelu Narvil (szkoła organizuje):  3 klasa, przez miesiąc   Zajęcia: - Przedmioty zawodowe: Wyposażenie  i zasady bezpieczeństwa w gastronomii, Technologia gastronomiczna  z towaroznawstwem  - 1 wybrany dzień na pracowni gastronomicznej w szkole </vt:lpstr>
      <vt:lpstr>Co po technikum gastronomicznym?</vt:lpstr>
      <vt:lpstr>Technikum logistyczne</vt:lpstr>
      <vt:lpstr>Przedmioty rozszerzone: -Angielski  Praktyki: - m.in. W Mrówce. W 3 klasie, miesięczne   Zajęcia: -Przedmioty zawodowe: Organizacja prac magazynowych, Podstawy logistyki, Pracownia obsługi magazynu, Pracownia obsługi kontrahentów, Zabezpieczenie majątku, Przechowywanie zapasów </vt:lpstr>
      <vt:lpstr>Co po technikum logistycznym?</vt:lpstr>
      <vt:lpstr>SZKOŁA BRANŻOWA</vt:lpstr>
      <vt:lpstr>Ogólne informacje:</vt:lpstr>
      <vt:lpstr>A dodatkowo!</vt:lpstr>
      <vt:lpstr>-Nasza szkoła często wyjeżdża na zawody sportowe pod okiem nauczycieli wychowania fizycznego. Najczęściej są to zawody  z siatkówki, koszykówki, piłki nożnej, ping ponga, oraz piłki ręcznej   -Zawsze przed zawodami są organizowane treningi przygotowujące do zawodów</vt:lpstr>
      <vt:lpstr>Część wycieczek mamy finansowanych! </vt:lpstr>
      <vt:lpstr>Program Erasmus +  (wymiana polsko-łotewska) :</vt:lpstr>
      <vt:lpstr>Nasi uczniowie biorą udział w różnych olimpiadach  i konkursach: </vt:lpstr>
      <vt:lpstr> </vt:lpstr>
      <vt:lpstr>Dziękujemy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2024-04-10T15:38:20Z</dcterms:created>
  <dcterms:modified xsi:type="dcterms:W3CDTF">2025-03-31T13:13:56Z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